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7" r:id="rId7"/>
    <p:sldId id="270" r:id="rId8"/>
    <p:sldId id="262" r:id="rId9"/>
    <p:sldId id="263" r:id="rId10"/>
    <p:sldId id="264" r:id="rId11"/>
    <p:sldId id="265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2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050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916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849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1180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06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4464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5764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563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1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952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960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076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37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26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114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063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94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6343A3-4476-4D16-8DAF-D1D24993661F}" type="datetimeFigureOut">
              <a:rPr lang="bg-BG" smtClean="0"/>
              <a:t>26.9.2024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E62744-6421-4945-8E7F-46F5BE37F8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5647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E56447-05EF-B618-3A75-FFD2CEFF0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" y="0"/>
            <a:ext cx="12351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9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4648-46AC-4787-8EC2-BCA23F79DC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939" y="1051787"/>
            <a:ext cx="10911734" cy="2618207"/>
          </a:xfrm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спирачки;  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звънец; 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за излъчване на бяла или жълта добре различима светлина отпред 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червен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светлоотразител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отзад - допуска се поставянето на устройство за излъчване на червена светлина отзад; 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бели или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жълти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светлоотразители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светлоотразяващи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елементи отстрани на колелата.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389A4E-5034-4D97-BE4E-02C0682D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78" y="3669994"/>
            <a:ext cx="5265142" cy="281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Енди-Маркет Стоки за дома на цени за приятели!">
            <a:extLst>
              <a:ext uri="{FF2B5EF4-FFF2-40B4-BE49-F238E27FC236}">
                <a16:creationId xmlns:a16="http://schemas.microsoft.com/office/drawing/2014/main" id="{5746D838-DE0C-4D2B-83EB-79EBB4DBE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4284216"/>
            <a:ext cx="198614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испособления за велосипедисти. Джаджи за велосипеди">
            <a:extLst>
              <a:ext uri="{FF2B5EF4-FFF2-40B4-BE49-F238E27FC236}">
                <a16:creationId xmlns:a16="http://schemas.microsoft.com/office/drawing/2014/main" id="{3D35665B-4F6B-43FF-AC90-9F7C7794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87" y="4284217"/>
            <a:ext cx="24669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7F20E7E1-13C8-45E9-DDBB-A296B5242601}"/>
              </a:ext>
            </a:extLst>
          </p:cNvPr>
          <p:cNvSpPr txBox="1"/>
          <p:nvPr/>
        </p:nvSpPr>
        <p:spPr>
          <a:xfrm>
            <a:off x="1834342" y="285379"/>
            <a:ext cx="8022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Необходими приспособления на велосипедите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97372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23CEF-E8FE-4E7B-93DF-390A86E42D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939" y="1315340"/>
            <a:ext cx="11174278" cy="3239964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движи успоредно до друго двуколесно пътно превозно средство; 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управлява превозното средство, без да държи кормилото с ръка, както и да освобождава педалите, с които контролира превозното средство; 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движи в непосредствена близост до друго пътно превозно средство или да се държи за него; 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превозва, тегли или тласка предмети, които пречат на управлението на превозното средство или създават опасност за другите участници в движението; 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управлява превозното средство по площите, предназначени само за пешеходци - тази забрана не се отнася за велосипедисти на възраст до 12 години;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Спазване на пътните ЗНАЦИ, предназначени за велосипедисти.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Пътен знак А-20 велосипедисти » Traffic Daily - Пътна сигнализация">
            <a:extLst>
              <a:ext uri="{FF2B5EF4-FFF2-40B4-BE49-F238E27FC236}">
                <a16:creationId xmlns:a16="http://schemas.microsoft.com/office/drawing/2014/main" id="{2A339C99-F889-46BC-A6CF-D41F6089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86" y="4804346"/>
            <a:ext cx="1855503" cy="17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амозалепващ полиестерен знак Забранено за велосипеди APLI">
            <a:extLst>
              <a:ext uri="{FF2B5EF4-FFF2-40B4-BE49-F238E27FC236}">
                <a16:creationId xmlns:a16="http://schemas.microsoft.com/office/drawing/2014/main" id="{AD3A0C10-DCF3-487A-A88D-E7AA388D3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91" y="4804346"/>
            <a:ext cx="1855503" cy="17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7C827FD7-65F0-D59B-DC2C-0A748CE40CFE}"/>
              </a:ext>
            </a:extLst>
          </p:cNvPr>
          <p:cNvSpPr txBox="1"/>
          <p:nvPr/>
        </p:nvSpPr>
        <p:spPr>
          <a:xfrm>
            <a:off x="2270934" y="381304"/>
            <a:ext cx="6111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Забрани за велосипедистите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58274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4A826-1546-66DF-E2BC-C0F0DFB9A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2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316F8D-D767-81E7-5111-B294256D8CB9}"/>
              </a:ext>
            </a:extLst>
          </p:cNvPr>
          <p:cNvSpPr txBox="1"/>
          <p:nvPr/>
        </p:nvSpPr>
        <p:spPr>
          <a:xfrm>
            <a:off x="515784" y="1683732"/>
            <a:ext cx="48215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/>
            <a:r>
              <a:rPr lang="bg-BG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Дните на безопасност (</a:t>
            </a:r>
            <a:r>
              <a:rPr lang="bg-BG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Safety Days</a:t>
            </a:r>
            <a:r>
              <a:rPr lang="bg-BG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 </a:t>
            </a:r>
            <a:r>
              <a:rPr lang="bg-BG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се провеждат ежегодно от лятото на 2020 г. </a:t>
            </a:r>
            <a:r>
              <a:rPr lang="bg-BG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от 16 до 22 септември под егидата на ROADPOL по време на </a:t>
            </a:r>
            <a:r>
              <a:rPr lang="bg-BG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Европейската </a:t>
            </a:r>
            <a:r>
              <a:rPr lang="bg-BG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седмица на мобилността на Европейската комисия с мотото -</a:t>
            </a:r>
          </a:p>
          <a:p>
            <a:pPr indent="176213" algn="just"/>
            <a:r>
              <a:rPr lang="bg-BG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„</a:t>
            </a:r>
            <a:r>
              <a:rPr lang="bg-BG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Остани жив</a:t>
            </a:r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и</a:t>
            </a:r>
            <a:r>
              <a:rPr lang="bg-BG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спас</a:t>
            </a:r>
            <a:r>
              <a:rPr lang="bg-BG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 живот</a:t>
            </a:r>
            <a:r>
              <a:rPr lang="bg-BG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!“ </a:t>
            </a:r>
          </a:p>
          <a:p>
            <a:pPr algn="just"/>
            <a:endParaRPr lang="bg-BG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176213" algn="just"/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Цел</a:t>
            </a:r>
            <a:r>
              <a:rPr lang="bg-BG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bg-BG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да се намали броя на смъртните случаи и тежко ранените по европейските пътища  до </a:t>
            </a:r>
            <a:r>
              <a:rPr lang="bg-BG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НУЛА</a:t>
            </a:r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bg-BG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670F3-34F6-9707-BA8F-8AF317C1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05" y="948359"/>
            <a:ext cx="5953538" cy="49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1EE881-14ED-8247-8077-584DBDE0BE67}"/>
              </a:ext>
            </a:extLst>
          </p:cNvPr>
          <p:cNvSpPr txBox="1"/>
          <p:nvPr/>
        </p:nvSpPr>
        <p:spPr>
          <a:xfrm>
            <a:off x="592770" y="889843"/>
            <a:ext cx="5423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18.09.2024г. в ПГТ „Алеко Константинов“ гр. Банкя с учениците от Х и ХІ клас се проведе открит урок по безопасност на движението по пътищата в най-натоварените пътни участъци в града. </a:t>
            </a:r>
          </a:p>
          <a:p>
            <a:pPr algn="just"/>
            <a:r>
              <a:rPr lang="bg-BG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време на урока нагледно беше разяснено: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Пешеходец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всеки участник в движението, който се намира на пътя извън пътно превозно средство и не извършва работа по пътя. За пешеходци се считат и лицата: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 1.  Които бутат или теглят детска или инвалидна количка, велосипед, мотопед или мотоциклет;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 2.  Инвалиди, които се придвижват с инвалидни колички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bg-BG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5EA75-73BE-AC35-5E44-CDCEBC653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3" y="1282681"/>
            <a:ext cx="5725205" cy="429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7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1EE881-14ED-8247-8077-584DBDE0BE67}"/>
              </a:ext>
            </a:extLst>
          </p:cNvPr>
          <p:cNvSpPr txBox="1"/>
          <p:nvPr/>
        </p:nvSpPr>
        <p:spPr>
          <a:xfrm>
            <a:off x="448287" y="779384"/>
            <a:ext cx="54237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Пешеходците</a:t>
            </a:r>
            <a:r>
              <a:rPr lang="bg-BG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необходимо да спазват следните </a:t>
            </a:r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lang="bg-BG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Пресичането на зелена светлина на светофара и на пешеходна пътека е безопасно;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Носенето на светли и ярки дрехи, както и светлоотразителни елементи при движение на пешеходци в тъмните часове на денонощието или при мрачно време е от значение да останат видими за водачите;</a:t>
            </a:r>
            <a:endParaRPr lang="bg-BG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5EA75-73BE-AC35-5E44-CDCEBC653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51" y="1094164"/>
            <a:ext cx="4004116" cy="3002202"/>
          </a:xfrm>
          <a:prstGeom prst="rect">
            <a:avLst/>
          </a:prstGeom>
        </p:spPr>
      </p:pic>
      <p:pic>
        <p:nvPicPr>
          <p:cNvPr id="2" name="Picture 4" descr="49 пешеходци и 8 водачи са санкционирани при акция &quot;Пешеходец ...">
            <a:extLst>
              <a:ext uri="{FF2B5EF4-FFF2-40B4-BE49-F238E27FC236}">
                <a16:creationId xmlns:a16="http://schemas.microsoft.com/office/drawing/2014/main" id="{74AF7D10-D9E9-1DE2-F08E-8AACFCFC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54" y="4425923"/>
            <a:ext cx="2943347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Шофьорите на скъпи коли по-рядко пропускат пешеходци - AУТОМЕДИЯ">
            <a:extLst>
              <a:ext uri="{FF2B5EF4-FFF2-40B4-BE49-F238E27FC236}">
                <a16:creationId xmlns:a16="http://schemas.microsoft.com/office/drawing/2014/main" id="{6B66264A-F96B-5006-C0C6-10718604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44" y="4411147"/>
            <a:ext cx="2857500" cy="187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4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1699-1A2E-2E40-51F6-7291A0CE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68" y="1088334"/>
            <a:ext cx="5182528" cy="4681331"/>
          </a:xfrm>
        </p:spPr>
        <p:txBody>
          <a:bodyPr>
            <a:noAutofit/>
          </a:bodyPr>
          <a:lstStyle/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 слушалки в ушите и при увеличен звук шумът на автамобилите не се възприема;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Движението пеша в края на банкета и срещу авт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мобилите е правилно и безопасно;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Говоренето, четенето и играта с телефон или таблет при пресичането на пътя е опасно;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Електрически тротинетки: правила и съвети за безопасна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мобилност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E4C93-8064-B84E-AE14-A3697CC3A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1580"/>
            <a:ext cx="591312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3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5BB267C-855B-1571-7F1C-9A90BF4546D2}"/>
              </a:ext>
            </a:extLst>
          </p:cNvPr>
          <p:cNvSpPr txBox="1"/>
          <p:nvPr/>
        </p:nvSpPr>
        <p:spPr>
          <a:xfrm>
            <a:off x="511448" y="774427"/>
            <a:ext cx="60133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bg-BG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Пешеходците изчакват пристигането на превозните средства на обществения транспорт на тротоара, на острова за безопасност или на местата, очертани с маркировка, а ако няма такива - на банкета.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bg-BG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Могат да се движат по платното за движение, противоположно на посоката на движението на пътните превозни средства, по възможност най-близо до лявата му граница когато няма тротоар или банкет или е невъзможно те да бъдат използвани.</a:t>
            </a:r>
            <a:endParaRPr lang="bg-BG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bg-BG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Инвалидите могат да се движат и по платното за движение, като се придържат възможно най-близо до дясната му граница.</a:t>
            </a:r>
          </a:p>
          <a:p>
            <a:pPr lvl="0" algn="just">
              <a:spcBef>
                <a:spcPts val="600"/>
              </a:spcBef>
              <a:tabLst>
                <a:tab pos="457200" algn="l"/>
              </a:tabLst>
            </a:pPr>
            <a:endParaRPr lang="bg-BG" sz="18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bg-BG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При намалена видимост или при интензивно движение, движението на група пешеходци с водач по платното за движение се разрешава само в колона един след друг.</a:t>
            </a:r>
            <a:endParaRPr lang="bg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Фондация Пешеходци - Безплатна регистрация">
            <a:extLst>
              <a:ext uri="{FF2B5EF4-FFF2-40B4-BE49-F238E27FC236}">
                <a16:creationId xmlns:a16="http://schemas.microsoft.com/office/drawing/2014/main" id="{4B9B925B-65C1-C95E-4739-12FF8D426CA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27" y="1047751"/>
            <a:ext cx="3256339" cy="23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ЗДП и как той се прилага към пешеходците като участници в ...">
            <a:extLst>
              <a:ext uri="{FF2B5EF4-FFF2-40B4-BE49-F238E27FC236}">
                <a16:creationId xmlns:a16="http://schemas.microsoft.com/office/drawing/2014/main" id="{280FF7D7-5499-1664-C9DA-B1299EC8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28" y="3861433"/>
            <a:ext cx="3256339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0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5BB267C-855B-1571-7F1C-9A90BF4546D2}"/>
              </a:ext>
            </a:extLst>
          </p:cNvPr>
          <p:cNvSpPr txBox="1"/>
          <p:nvPr/>
        </p:nvSpPr>
        <p:spPr>
          <a:xfrm>
            <a:off x="666428" y="759417"/>
            <a:ext cx="61683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bg-BG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Група пешеходци с водач, ученическа група и други подобни могат да се движат по платното за движение в редици до четирима, като се придържат възможно най-близо до дясната му граница.  В този случай те трябва да са обозначени от лявата страна, през деня - отпред и отзад с червен флаг, а през нощта - отпред с бяла светлина, а отзад - с червена светлина.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bg-BG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Когато пресичат платното за движение, пешеходците са длъжни ако наблизо има пешеходна пътека, да я използват и преди да навлязат на платното за движение, да се съобразят с разстоянията до приближаващите автомобили и със скоростта им на движение, както и да не удължават ненужно пътя и времето за пресичане, а също така да не спират без необходимост на платното за движение.</a:t>
            </a:r>
          </a:p>
        </p:txBody>
      </p:sp>
      <p:pic>
        <p:nvPicPr>
          <p:cNvPr id="2" name="Picture 4" descr="Пътен знак Г15 „Задължителен път само за пешеходци“– група Г – Be ...">
            <a:extLst>
              <a:ext uri="{FF2B5EF4-FFF2-40B4-BE49-F238E27FC236}">
                <a16:creationId xmlns:a16="http://schemas.microsoft.com/office/drawing/2014/main" id="{65F5C0EA-B804-B201-7619-A69E70FA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213" y="1905562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3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F6B50-7845-4B98-88BC-29EEA10E3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86" y="1409255"/>
            <a:ext cx="10202087" cy="18010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Велосипедистите карат рамо до рамо с шофьорите, което е много опасно и това ги прави уязвими при катастрофа.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Сблъсъкът с превозно средство е много вероятен при проява на невнимание, защото велосипедистите нямат никаква защита, освен каска.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CA7A-7B5B-4408-BB23-25DEE600D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81" y="3429000"/>
            <a:ext cx="2857500" cy="2442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8532B1-9B04-481A-B989-993454C4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68" y="3429000"/>
            <a:ext cx="3333750" cy="2442778"/>
          </a:xfrm>
          <a:prstGeom prst="rect">
            <a:avLst/>
          </a:prstGeom>
        </p:spPr>
      </p:pic>
      <p:pic>
        <p:nvPicPr>
          <p:cNvPr id="4100" name="Picture 4" descr="Ало, велосипедисти, не сте сами на пътя! | Клуб 'Z'">
            <a:extLst>
              <a:ext uri="{FF2B5EF4-FFF2-40B4-BE49-F238E27FC236}">
                <a16:creationId xmlns:a16="http://schemas.microsoft.com/office/drawing/2014/main" id="{86D46DDF-6960-45E0-8FED-4DB89877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29000"/>
            <a:ext cx="3498849" cy="24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DBFF2F7E-4298-973C-87BD-D16A0CE4943F}"/>
              </a:ext>
            </a:extLst>
          </p:cNvPr>
          <p:cNvSpPr txBox="1"/>
          <p:nvPr/>
        </p:nvSpPr>
        <p:spPr>
          <a:xfrm>
            <a:off x="1834342" y="507509"/>
            <a:ext cx="8022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Опасности при каране на велосипед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286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E36F-50E2-42BA-8033-911A61AC87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868" y="1405100"/>
            <a:ext cx="11298263" cy="2558562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не създава опасности и пречки за движението с поведението си; 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не поставя в опасност живота и здравето на хората и да </a:t>
            </a: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причинява имуществени вреди; 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носи предпазна каска;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съобразява своето поведение със сигналите на длъжностните лица.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 descr="Велосипедисти на път за работа, хигиена | Инвалидни колички ...">
            <a:extLst>
              <a:ext uri="{FF2B5EF4-FFF2-40B4-BE49-F238E27FC236}">
                <a16:creationId xmlns:a16="http://schemas.microsoft.com/office/drawing/2014/main" id="{2698B96C-FC77-4403-AF46-93E5780B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51" y="4338033"/>
            <a:ext cx="3686174" cy="20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мерикански щат пусна приложение за безопасно придвижване на ...">
            <a:extLst>
              <a:ext uri="{FF2B5EF4-FFF2-40B4-BE49-F238E27FC236}">
                <a16:creationId xmlns:a16="http://schemas.microsoft.com/office/drawing/2014/main" id="{E9414072-43D1-4B48-BCE7-EB5E850A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58" y="4338034"/>
            <a:ext cx="3686174" cy="20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2B7456A1-3056-25C3-8C5F-DC242BC57EB9}"/>
              </a:ext>
            </a:extLst>
          </p:cNvPr>
          <p:cNvSpPr txBox="1"/>
          <p:nvPr/>
        </p:nvSpPr>
        <p:spPr>
          <a:xfrm>
            <a:off x="1834342" y="507509"/>
            <a:ext cx="8022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правила при каране на велосипед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02383073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</TotalTime>
  <Words>795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Century Gothic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ИВАН</dc:creator>
  <cp:lastModifiedBy>ИВАН</cp:lastModifiedBy>
  <cp:revision>22</cp:revision>
  <dcterms:created xsi:type="dcterms:W3CDTF">2024-09-19T16:40:54Z</dcterms:created>
  <dcterms:modified xsi:type="dcterms:W3CDTF">2024-09-26T17:15:19Z</dcterms:modified>
</cp:coreProperties>
</file>